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1" r:id="rId35"/>
    <p:sldId id="290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2F68307-10B2-4086-8A12-7C92F399E952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F0F8EEE-91F9-4D08-82FA-811720B80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b="1" dirty="0" smtClean="0"/>
              <a:t>Chapter #1</a:t>
            </a:r>
            <a:endParaRPr lang="en-US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Anatomy 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Physiology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Principle of </a:t>
            </a:r>
            <a:r>
              <a:rPr lang="en-US" b="1" dirty="0" err="1" smtClean="0"/>
              <a:t>Complimentarity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100" dirty="0" smtClean="0"/>
              <a:t>Blood flows in only one direction because of the structure of the heart!</a:t>
            </a:r>
            <a:endParaRPr lang="en-US" sz="31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826" y="1981200"/>
            <a:ext cx="4206674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8991600" cy="139903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IV. Levels of Structural Organization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Chemical </a:t>
            </a:r>
            <a:r>
              <a:rPr lang="en-US" dirty="0" smtClean="0"/>
              <a:t>– atoms combined to form molecules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Cellular</a:t>
            </a:r>
            <a:r>
              <a:rPr lang="en-US" dirty="0" smtClean="0"/>
              <a:t> – cells are made of molecules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Tissue</a:t>
            </a:r>
            <a:r>
              <a:rPr lang="en-US" dirty="0" smtClean="0"/>
              <a:t> – consists of similar types of cells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Organ</a:t>
            </a:r>
            <a:r>
              <a:rPr lang="en-US" dirty="0" smtClean="0"/>
              <a:t> – made up of different types of tissues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Organ system </a:t>
            </a:r>
            <a:r>
              <a:rPr lang="en-US" dirty="0" smtClean="0"/>
              <a:t>– consists of different organs that work closely together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Organism</a:t>
            </a:r>
            <a:r>
              <a:rPr lang="en-US" dirty="0" smtClean="0"/>
              <a:t> – made up of the organ systems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3913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V. Organ Systems</a:t>
            </a:r>
            <a:endParaRPr lang="en-US" b="1" dirty="0"/>
          </a:p>
        </p:txBody>
      </p:sp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78358" indent="-514350">
              <a:buAutoNum type="alphaUcPeriod"/>
            </a:pPr>
            <a:r>
              <a:rPr lang="en-US" sz="2800" b="1" dirty="0" err="1" smtClean="0">
                <a:solidFill>
                  <a:schemeClr val="accent1"/>
                </a:solidFill>
              </a:rPr>
              <a:t>Integumentary</a:t>
            </a:r>
            <a:r>
              <a:rPr lang="en-US" sz="2800" b="1" dirty="0" smtClean="0">
                <a:solidFill>
                  <a:schemeClr val="accent1"/>
                </a:solidFill>
              </a:rPr>
              <a:t> System</a:t>
            </a:r>
          </a:p>
          <a:p>
            <a:r>
              <a:rPr lang="en-US" dirty="0" smtClean="0"/>
              <a:t>Forms the external body covering</a:t>
            </a:r>
          </a:p>
          <a:p>
            <a:r>
              <a:rPr lang="en-US" dirty="0" smtClean="0"/>
              <a:t>Composed of the skin, sweat glands, oil glands, hair, and nails</a:t>
            </a:r>
          </a:p>
          <a:p>
            <a:r>
              <a:rPr lang="en-US" dirty="0" smtClean="0"/>
              <a:t>Protects deep tissues from injury and synthesizes vitamin D</a:t>
            </a:r>
          </a:p>
          <a:p>
            <a:pPr marL="578358" indent="-514350">
              <a:buNone/>
            </a:pPr>
            <a:endParaRPr lang="en-US" dirty="0"/>
          </a:p>
        </p:txBody>
      </p:sp>
      <p:pic>
        <p:nvPicPr>
          <p:cNvPr id="26" name="Picture 16" descr="01-03a-c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3571" y="1722438"/>
            <a:ext cx="3287857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B. Skeletal System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1"/>
            <a:ext cx="4038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Composed of bone, cartilage, and ligaments</a:t>
            </a:r>
          </a:p>
          <a:p>
            <a:r>
              <a:rPr lang="en-US" dirty="0" smtClean="0"/>
              <a:t>Protects and supports body organs</a:t>
            </a:r>
          </a:p>
          <a:p>
            <a:r>
              <a:rPr lang="en-US" dirty="0" smtClean="0"/>
              <a:t>Provides the framework for muscles</a:t>
            </a:r>
          </a:p>
          <a:p>
            <a:r>
              <a:rPr lang="en-US" dirty="0" smtClean="0"/>
              <a:t>Site of blood cell formation</a:t>
            </a:r>
          </a:p>
          <a:p>
            <a:r>
              <a:rPr lang="en-US" dirty="0" smtClean="0"/>
              <a:t>Stores minerals</a:t>
            </a:r>
          </a:p>
          <a:p>
            <a:endParaRPr lang="en-US" dirty="0"/>
          </a:p>
        </p:txBody>
      </p:sp>
      <p:pic>
        <p:nvPicPr>
          <p:cNvPr id="5" name="Picture 13" descr="01-03a-c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4180" y="1722438"/>
            <a:ext cx="3306639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50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C. Muscular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1"/>
            <a:ext cx="4038600" cy="5486400"/>
          </a:xfrm>
        </p:spPr>
        <p:txBody>
          <a:bodyPr/>
          <a:lstStyle/>
          <a:p>
            <a:r>
              <a:rPr lang="en-US" dirty="0" smtClean="0"/>
              <a:t>Composed of muscles and tendons</a:t>
            </a:r>
          </a:p>
          <a:p>
            <a:r>
              <a:rPr lang="en-US" dirty="0" smtClean="0"/>
              <a:t>Allows manipulation of the environment, locomotion, and facial expression</a:t>
            </a:r>
          </a:p>
          <a:p>
            <a:r>
              <a:rPr lang="en-US" dirty="0" smtClean="0"/>
              <a:t>Maintains posture</a:t>
            </a:r>
          </a:p>
          <a:p>
            <a:r>
              <a:rPr lang="en-US" dirty="0" smtClean="0"/>
              <a:t>Produces heat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11" descr="01-03a-c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0450" y="1722438"/>
            <a:ext cx="327410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D. Nervous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1"/>
            <a:ext cx="4038600" cy="5105400"/>
          </a:xfrm>
        </p:spPr>
        <p:txBody>
          <a:bodyPr/>
          <a:lstStyle/>
          <a:p>
            <a:r>
              <a:rPr lang="en-US" dirty="0" smtClean="0"/>
              <a:t>Composed of the brain, spinal column, and nerves</a:t>
            </a:r>
          </a:p>
          <a:p>
            <a:r>
              <a:rPr lang="en-US" dirty="0" smtClean="0"/>
              <a:t>Is the fast-acting control system of the body</a:t>
            </a:r>
          </a:p>
          <a:p>
            <a:r>
              <a:rPr lang="en-US" dirty="0" smtClean="0"/>
              <a:t>Responds to stimuli by activating muscles and glands</a:t>
            </a:r>
          </a:p>
          <a:p>
            <a:endParaRPr lang="en-US" dirty="0"/>
          </a:p>
        </p:txBody>
      </p:sp>
      <p:pic>
        <p:nvPicPr>
          <p:cNvPr id="5" name="Picture 11" descr="01-03d-f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7980" y="1722438"/>
            <a:ext cx="3319039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E. Endocrine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1"/>
          </a:xfrm>
        </p:spPr>
        <p:txBody>
          <a:bodyPr>
            <a:normAutofit/>
          </a:bodyPr>
          <a:lstStyle/>
          <a:p>
            <a:r>
              <a:rPr lang="en-US" dirty="0" smtClean="0"/>
              <a:t>Includes: pineal, pituitary, thyroid and adrenal glands along with the thymus, pancreas, ovaries and testes</a:t>
            </a:r>
          </a:p>
          <a:p>
            <a:r>
              <a:rPr lang="en-US" dirty="0" smtClean="0"/>
              <a:t>Function: secretes hormones that regulate growth, reproduction, and nutrient use by body cells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787" y="1143000"/>
            <a:ext cx="3529013" cy="484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F. Cardiovascular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1"/>
            <a:ext cx="4038600" cy="4724400"/>
          </a:xfrm>
        </p:spPr>
        <p:txBody>
          <a:bodyPr/>
          <a:lstStyle/>
          <a:p>
            <a:r>
              <a:rPr lang="en-US" dirty="0" smtClean="0"/>
              <a:t>Composed of the heart and blood vessels</a:t>
            </a:r>
          </a:p>
          <a:p>
            <a:r>
              <a:rPr lang="en-US" dirty="0" smtClean="0"/>
              <a:t>The heart pumps blood</a:t>
            </a:r>
          </a:p>
          <a:p>
            <a:r>
              <a:rPr lang="en-US" dirty="0" smtClean="0"/>
              <a:t>The blood vessels transport blood throughout the body</a:t>
            </a:r>
          </a:p>
          <a:p>
            <a:endParaRPr lang="en-US" dirty="0"/>
          </a:p>
        </p:txBody>
      </p:sp>
      <p:pic>
        <p:nvPicPr>
          <p:cNvPr id="5" name="Picture 11" descr="01-03d-f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2028" y="1722438"/>
            <a:ext cx="3330943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G. Lymphatic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3340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Composed of red bone marrow, thymus, spleen, lymph nodes, and lymphatic vessels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Picks up fluid leaked from blood vessels and returns it to blood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Disposes of debris in the lymphatic stream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Houses white blood cells involved with immunity</a:t>
            </a:r>
          </a:p>
          <a:p>
            <a:endParaRPr lang="en-US" dirty="0"/>
          </a:p>
        </p:txBody>
      </p:sp>
      <p:pic>
        <p:nvPicPr>
          <p:cNvPr id="5" name="Picture 14" descr="01-03g-i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5489" y="1722438"/>
            <a:ext cx="3304021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/>
          <a:lstStyle/>
          <a:p>
            <a:r>
              <a:rPr lang="en-US" b="1" dirty="0" smtClean="0"/>
              <a:t>I. What is Anatomy?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study of the structure of body parts and their relationships to one another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Derived from two Greek words</a:t>
            </a:r>
          </a:p>
          <a:p>
            <a:pPr lvl="1"/>
            <a:r>
              <a:rPr lang="en-US" b="1" i="1" dirty="0" err="1" smtClean="0"/>
              <a:t>ana</a:t>
            </a:r>
            <a:r>
              <a:rPr lang="en-US" i="1" dirty="0" smtClean="0"/>
              <a:t> </a:t>
            </a:r>
            <a:r>
              <a:rPr lang="en-US" dirty="0" smtClean="0"/>
              <a:t>=</a:t>
            </a:r>
            <a:r>
              <a:rPr lang="en-US" i="1" dirty="0" smtClean="0"/>
              <a:t> </a:t>
            </a:r>
            <a:r>
              <a:rPr lang="en-US" dirty="0" smtClean="0"/>
              <a:t>up</a:t>
            </a:r>
          </a:p>
          <a:p>
            <a:pPr lvl="1"/>
            <a:r>
              <a:rPr lang="en-US" b="1" i="1" dirty="0" err="1" smtClean="0"/>
              <a:t>temos</a:t>
            </a:r>
            <a:r>
              <a:rPr lang="en-US" b="1" i="1" dirty="0" smtClean="0"/>
              <a:t> </a:t>
            </a:r>
            <a:r>
              <a:rPr lang="en-US" b="1" dirty="0" smtClean="0"/>
              <a:t>or</a:t>
            </a:r>
            <a:r>
              <a:rPr lang="en-US" b="1" i="1" dirty="0" smtClean="0"/>
              <a:t> </a:t>
            </a:r>
            <a:r>
              <a:rPr lang="en-US" b="1" i="1" dirty="0" err="1" smtClean="0"/>
              <a:t>tomos</a:t>
            </a:r>
            <a:r>
              <a:rPr lang="en-US" b="1" i="1" dirty="0" smtClean="0"/>
              <a:t> </a:t>
            </a:r>
            <a:r>
              <a:rPr lang="en-US" dirty="0" smtClean="0"/>
              <a:t>=</a:t>
            </a:r>
            <a:r>
              <a:rPr lang="en-US" i="1" dirty="0" smtClean="0"/>
              <a:t> </a:t>
            </a:r>
            <a:r>
              <a:rPr lang="en-US" dirty="0" smtClean="0"/>
              <a:t>cutting</a:t>
            </a:r>
            <a:endParaRPr lang="en-US" i="1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H. Respiratory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Composed of the nasal cavity, pharynx, trachea, bronchi, and lungs</a:t>
            </a:r>
          </a:p>
          <a:p>
            <a:r>
              <a:rPr lang="en-US" dirty="0" smtClean="0"/>
              <a:t>Keeps blood supplied with oxygen and removes carbon dioxide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11" descr="01-03g-i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6958" y="1722438"/>
            <a:ext cx="3341083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I. Digestive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1054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Composed of the oral cavity, esophagus, stomach, small intestine, large intestine, rectum, anus, and liver</a:t>
            </a:r>
          </a:p>
          <a:p>
            <a:r>
              <a:rPr lang="en-US" dirty="0" smtClean="0"/>
              <a:t>Breaks down food into absorbable units that enter the blood</a:t>
            </a:r>
          </a:p>
          <a:p>
            <a:r>
              <a:rPr lang="en-US" dirty="0" smtClean="0"/>
              <a:t>Eliminates indigestible foodstuffs as feces</a:t>
            </a:r>
          </a:p>
          <a:p>
            <a:endParaRPr lang="en-US" dirty="0"/>
          </a:p>
        </p:txBody>
      </p:sp>
      <p:pic>
        <p:nvPicPr>
          <p:cNvPr id="5" name="Picture 11" descr="01-03g-i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5110" y="1722438"/>
            <a:ext cx="330478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50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J. Urinary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1"/>
            <a:ext cx="4038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Composed of kidneys, </a:t>
            </a:r>
            <a:r>
              <a:rPr lang="en-US" dirty="0" err="1" smtClean="0"/>
              <a:t>ureters</a:t>
            </a:r>
            <a:r>
              <a:rPr lang="en-US" dirty="0" smtClean="0"/>
              <a:t>, urinary bladder, and urethra</a:t>
            </a:r>
          </a:p>
          <a:p>
            <a:r>
              <a:rPr lang="en-US" dirty="0" smtClean="0"/>
              <a:t>Eliminates nitrogenous wastes from the body</a:t>
            </a:r>
          </a:p>
          <a:p>
            <a:r>
              <a:rPr lang="en-US" dirty="0" smtClean="0"/>
              <a:t>Regulates water, electrolyte, and pH balance of the blood</a:t>
            </a:r>
          </a:p>
          <a:p>
            <a:endParaRPr lang="en-US" dirty="0"/>
          </a:p>
        </p:txBody>
      </p:sp>
      <p:pic>
        <p:nvPicPr>
          <p:cNvPr id="5" name="Picture 11" descr="01-03j-l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164" t="2393" r="67992" b="22449"/>
          <a:stretch>
            <a:fillRect/>
          </a:stretch>
        </p:blipFill>
        <p:spPr bwMode="auto">
          <a:xfrm>
            <a:off x="5020287" y="1722438"/>
            <a:ext cx="329442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K. Male Reproductive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1"/>
            <a:ext cx="40386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Composed of prostate gland, penis, testes, scrotum, and </a:t>
            </a:r>
            <a:r>
              <a:rPr lang="en-US" dirty="0" err="1" smtClean="0"/>
              <a:t>ductus</a:t>
            </a:r>
            <a:r>
              <a:rPr lang="en-US" dirty="0" smtClean="0"/>
              <a:t> deferens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Main function is the production of offspring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Testes produce sperm and male sex hormones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Ducts and glands deliver sperm to the female reproductive tract</a:t>
            </a:r>
          </a:p>
          <a:p>
            <a:endParaRPr lang="en-US" dirty="0"/>
          </a:p>
        </p:txBody>
      </p:sp>
      <p:pic>
        <p:nvPicPr>
          <p:cNvPr id="5" name="Picture 14" descr="01-03j-l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4532" t="2536" r="34636" b="22449"/>
          <a:stretch>
            <a:fillRect/>
          </a:stretch>
        </p:blipFill>
        <p:spPr bwMode="auto">
          <a:xfrm>
            <a:off x="5017789" y="1722438"/>
            <a:ext cx="3299422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8229600" cy="1399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L. Female Reproductive System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4267200" cy="617219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Composed of mammary glands, ovaries, uterine tubes, uterus, and vagina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Main function is the production of offspring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Ovaries produce eggs and female sex hormones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Remaining structures serve as sites for fertilization and development of the fetus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Mammary glands produce milk to nourish the newborn</a:t>
            </a:r>
          </a:p>
          <a:p>
            <a:endParaRPr lang="en-US" dirty="0"/>
          </a:p>
        </p:txBody>
      </p:sp>
      <p:pic>
        <p:nvPicPr>
          <p:cNvPr id="5" name="Picture 10" descr="01-03j-lOrganSys_L.jpg                                         000543F4for_kym                        BF5DAB71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67992" t="2147" r="1210" b="22755"/>
          <a:stretch>
            <a:fillRect/>
          </a:stretch>
        </p:blipFill>
        <p:spPr bwMode="auto">
          <a:xfrm>
            <a:off x="5021429" y="1722438"/>
            <a:ext cx="3292141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01-02Interrelation_L.jpg                                       0005EE5EServDisk_05                    BE4022FB:"/>
          <p:cNvPicPr>
            <a:picLocks noChangeAspect="1" noChangeArrowheads="1"/>
          </p:cNvPicPr>
          <p:nvPr/>
        </p:nvPicPr>
        <p:blipFill>
          <a:blip r:embed="rId2" cstate="print"/>
          <a:srcRect l="3793" t="2480" r="3978" b="5951"/>
          <a:stretch>
            <a:fillRect/>
          </a:stretch>
        </p:blipFill>
        <p:spPr bwMode="auto">
          <a:xfrm>
            <a:off x="2286000" y="304800"/>
            <a:ext cx="4443413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8458200" cy="1399032"/>
          </a:xfrm>
        </p:spPr>
        <p:txBody>
          <a:bodyPr/>
          <a:lstStyle/>
          <a:p>
            <a:r>
              <a:rPr lang="en-US" b="1" dirty="0" smtClean="0"/>
              <a:t>VI. Necessary Life Functions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5235608"/>
          </a:xfrm>
        </p:spPr>
        <p:txBody>
          <a:bodyPr/>
          <a:lstStyle/>
          <a:p>
            <a:r>
              <a:rPr lang="en-US" b="1" dirty="0" smtClean="0"/>
              <a:t>Maintaining boundaries </a:t>
            </a:r>
            <a:r>
              <a:rPr lang="en-US" dirty="0" smtClean="0"/>
              <a:t>– the internal environment remains distinct from the external environment</a:t>
            </a:r>
          </a:p>
          <a:p>
            <a:pPr lvl="1"/>
            <a:r>
              <a:rPr lang="en-US" i="1" u="sng" dirty="0" smtClean="0"/>
              <a:t>Cellular level </a:t>
            </a:r>
            <a:r>
              <a:rPr lang="en-US" dirty="0" smtClean="0"/>
              <a:t>– accomplished by plasma membranes</a:t>
            </a:r>
          </a:p>
          <a:p>
            <a:pPr lvl="1"/>
            <a:r>
              <a:rPr lang="en-US" i="1" u="sng" dirty="0" err="1" smtClean="0"/>
              <a:t>Organismal</a:t>
            </a:r>
            <a:r>
              <a:rPr lang="en-US" i="1" u="sng" dirty="0" smtClean="0"/>
              <a:t> level </a:t>
            </a:r>
            <a:r>
              <a:rPr lang="en-US" dirty="0" smtClean="0"/>
              <a:t>– accomplished by the skin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Movement</a:t>
            </a:r>
            <a:r>
              <a:rPr lang="en-US" dirty="0" smtClean="0"/>
              <a:t> – locomotion, propulsion (peristalsis), and contractility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945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4520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Responsiveness </a:t>
            </a:r>
            <a:r>
              <a:rPr lang="en-US" dirty="0" smtClean="0"/>
              <a:t>– ability to sense changes in the environment and respond to them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Digestion</a:t>
            </a:r>
            <a:r>
              <a:rPr lang="en-US" dirty="0" smtClean="0"/>
              <a:t> – breakdown of ingested foodstuffs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Metabolism</a:t>
            </a:r>
            <a:r>
              <a:rPr lang="en-US" dirty="0" smtClean="0"/>
              <a:t> – all the chemical reactions that occur in the body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Excretion</a:t>
            </a:r>
            <a:r>
              <a:rPr lang="en-US" dirty="0" smtClean="0"/>
              <a:t> – removal of wastes from the body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6749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226208"/>
          </a:xfrm>
        </p:spPr>
        <p:txBody>
          <a:bodyPr/>
          <a:lstStyle/>
          <a:p>
            <a:r>
              <a:rPr lang="en-US" b="1" dirty="0" smtClean="0"/>
              <a:t>Reproduction</a:t>
            </a:r>
            <a:r>
              <a:rPr lang="en-US" dirty="0" smtClean="0"/>
              <a:t> – cellular and </a:t>
            </a:r>
            <a:r>
              <a:rPr lang="en-US" dirty="0" err="1" smtClean="0"/>
              <a:t>organismal</a:t>
            </a:r>
            <a:r>
              <a:rPr lang="en-US" dirty="0" smtClean="0"/>
              <a:t> levels</a:t>
            </a:r>
          </a:p>
          <a:p>
            <a:pPr lvl="1"/>
            <a:r>
              <a:rPr lang="en-US" dirty="0" smtClean="0"/>
              <a:t>Cellular – an original cell divides and produces two identical daughter cells</a:t>
            </a:r>
          </a:p>
          <a:p>
            <a:pPr lvl="1"/>
            <a:r>
              <a:rPr lang="en-US" dirty="0" err="1" smtClean="0"/>
              <a:t>Organismal</a:t>
            </a:r>
            <a:r>
              <a:rPr lang="en-US" dirty="0" smtClean="0"/>
              <a:t> – sperm and egg unite to make a whole new person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Growth</a:t>
            </a:r>
            <a:r>
              <a:rPr lang="en-US" dirty="0" smtClean="0"/>
              <a:t> – increase in size of a body part or of the organism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8229600" cy="838200"/>
          </a:xfrm>
        </p:spPr>
        <p:txBody>
          <a:bodyPr/>
          <a:lstStyle/>
          <a:p>
            <a:r>
              <a:rPr lang="en-US" b="1" dirty="0" smtClean="0"/>
              <a:t>VII. Survival Needs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1660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Nutrients</a:t>
            </a:r>
            <a:r>
              <a:rPr lang="en-US" dirty="0" smtClean="0"/>
              <a:t> – needed for energy and cell building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Oxygen</a:t>
            </a:r>
            <a:r>
              <a:rPr lang="en-US" dirty="0" smtClean="0"/>
              <a:t> – necessary for metabolic reactions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Water</a:t>
            </a:r>
            <a:r>
              <a:rPr lang="en-US" dirty="0" smtClean="0"/>
              <a:t> – provides the necessary environment for chemical reactions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Normal body temperature </a:t>
            </a:r>
            <a:r>
              <a:rPr lang="en-US" dirty="0" smtClean="0"/>
              <a:t>– necessary for chemical reactions to occur at life-sustaining rates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Atmospheric pressure </a:t>
            </a:r>
            <a:r>
              <a:rPr lang="en-US" dirty="0" smtClean="0"/>
              <a:t>– required for proper breathing and gas exchange in the lungs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b="1" dirty="0" smtClean="0"/>
              <a:t>II. Subdivisions of Anatomy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/>
          <a:lstStyle/>
          <a:p>
            <a:r>
              <a:rPr lang="en-US" b="1" dirty="0" smtClean="0"/>
              <a:t>Can be divided into many categories: </a:t>
            </a:r>
          </a:p>
          <a:p>
            <a:pPr lvl="1"/>
            <a:r>
              <a:rPr lang="en-US" b="1" i="1" dirty="0" smtClean="0"/>
              <a:t> Gross or macroscopic</a:t>
            </a:r>
          </a:p>
          <a:p>
            <a:pPr lvl="1"/>
            <a:r>
              <a:rPr lang="en-US" b="1" i="1" dirty="0" smtClean="0"/>
              <a:t>Microscopic</a:t>
            </a:r>
          </a:p>
          <a:p>
            <a:pPr lvl="1"/>
            <a:r>
              <a:rPr lang="en-US" b="1" i="1" dirty="0" smtClean="0"/>
              <a:t>Developmental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b="1" dirty="0" smtClean="0"/>
              <a:t>VIII. </a:t>
            </a:r>
            <a:r>
              <a:rPr lang="en-US" b="1" dirty="0" smtClean="0"/>
              <a:t>Homeostasis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59408"/>
          </a:xfrm>
        </p:spPr>
        <p:txBody>
          <a:bodyPr/>
          <a:lstStyle/>
          <a:p>
            <a:r>
              <a:rPr lang="en-US" b="1" dirty="0" smtClean="0"/>
              <a:t>Homeostasis</a:t>
            </a:r>
            <a:r>
              <a:rPr lang="en-US" dirty="0" smtClean="0"/>
              <a:t> – ability to maintain a relatively stable internal environment in an ever-changing outside </a:t>
            </a:r>
            <a:r>
              <a:rPr lang="en-US" dirty="0" smtClean="0"/>
              <a:t>world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internal environment of the body is in a dynamic state of </a:t>
            </a:r>
            <a:r>
              <a:rPr lang="en-US" dirty="0" smtClean="0"/>
              <a:t>equilibrium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Chemical, thermal, and neural factors interact to maintain homeostasis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8229600" cy="139903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A. </a:t>
            </a:r>
            <a:r>
              <a:rPr lang="en-US" sz="3200" b="1" dirty="0" smtClean="0"/>
              <a:t>Homeostatic Control Mechanisms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Variables produce a change in the </a:t>
            </a:r>
            <a:r>
              <a:rPr lang="en-US" dirty="0" smtClean="0"/>
              <a:t>body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three interdependent components of control mechanisms:</a:t>
            </a:r>
          </a:p>
          <a:p>
            <a:pPr lvl="1"/>
            <a:r>
              <a:rPr lang="en-US" b="1" i="1" dirty="0" smtClean="0"/>
              <a:t>Receptor</a:t>
            </a:r>
            <a:r>
              <a:rPr lang="en-US" dirty="0" smtClean="0"/>
              <a:t> – monitors the environments and responds to changes (stimuli)</a:t>
            </a:r>
          </a:p>
          <a:p>
            <a:pPr lvl="1"/>
            <a:r>
              <a:rPr lang="en-US" b="1" i="1" dirty="0" smtClean="0"/>
              <a:t>Control center </a:t>
            </a:r>
            <a:r>
              <a:rPr lang="en-US" dirty="0" smtClean="0"/>
              <a:t>– determines the set point at which the variable is maintained</a:t>
            </a:r>
          </a:p>
          <a:p>
            <a:pPr lvl="1"/>
            <a:r>
              <a:rPr lang="en-US" b="1" i="1" dirty="0" err="1" smtClean="0"/>
              <a:t>Effector</a:t>
            </a:r>
            <a:r>
              <a:rPr lang="en-US" b="1" i="1" dirty="0" smtClean="0"/>
              <a:t> </a:t>
            </a:r>
            <a:r>
              <a:rPr lang="en-US" dirty="0" smtClean="0"/>
              <a:t>– provides the means to respond to stimuli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16385"/>
            <a:ext cx="7067550" cy="60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0" y="0"/>
            <a:ext cx="6056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Homeostatic Control Mechanisms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9903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1. Negative Feedback Systems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negative feedback systems, </a:t>
            </a:r>
            <a:r>
              <a:rPr lang="en-US" b="1" u="sng" dirty="0" smtClean="0"/>
              <a:t>the output shuts off the original </a:t>
            </a:r>
            <a:r>
              <a:rPr lang="en-US" b="1" u="sng" dirty="0" smtClean="0"/>
              <a:t>stimulus</a:t>
            </a:r>
          </a:p>
          <a:p>
            <a:pPr>
              <a:buNone/>
            </a:pPr>
            <a:endParaRPr lang="en-US" b="1" u="sng" dirty="0" smtClean="0"/>
          </a:p>
          <a:p>
            <a:r>
              <a:rPr lang="en-US" dirty="0" smtClean="0"/>
              <a:t>Example:  </a:t>
            </a:r>
            <a:r>
              <a:rPr lang="en-US" i="1" dirty="0" smtClean="0"/>
              <a:t>Regulation of room temperature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752" y="0"/>
            <a:ext cx="7751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467600" cy="6649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2. </a:t>
            </a:r>
            <a:r>
              <a:rPr lang="en-US" sz="3600" b="1" dirty="0" smtClean="0"/>
              <a:t>Positive Feedback</a:t>
            </a:r>
            <a:endParaRPr lang="en-US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positive feedback systems, </a:t>
            </a:r>
            <a:r>
              <a:rPr lang="en-US" b="1" dirty="0" smtClean="0"/>
              <a:t>the output enhances or exaggerates the original </a:t>
            </a:r>
            <a:r>
              <a:rPr lang="en-US" b="1" dirty="0" smtClean="0"/>
              <a:t>stimulus</a:t>
            </a:r>
          </a:p>
          <a:p>
            <a:pPr>
              <a:buNone/>
            </a:pPr>
            <a:endParaRPr lang="en-US" b="1" dirty="0" smtClean="0">
              <a:solidFill>
                <a:srgbClr val="000000"/>
              </a:solidFill>
            </a:endParaRPr>
          </a:p>
          <a:p>
            <a:r>
              <a:rPr lang="en-US" dirty="0" smtClean="0"/>
              <a:t>Example</a:t>
            </a:r>
            <a:r>
              <a:rPr lang="en-US" dirty="0" smtClean="0"/>
              <a:t>: </a:t>
            </a:r>
            <a:r>
              <a:rPr lang="en-US" b="1" i="1" dirty="0" smtClean="0"/>
              <a:t>Regulation of blood clotting</a:t>
            </a:r>
          </a:p>
          <a:p>
            <a:endParaRPr lang="en-US" dirty="0"/>
          </a:p>
        </p:txBody>
      </p:sp>
      <p:pic>
        <p:nvPicPr>
          <p:cNvPr id="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979" t="2353" r="2457" b="6439"/>
          <a:stretch>
            <a:fillRect/>
          </a:stretch>
        </p:blipFill>
        <p:spPr bwMode="auto">
          <a:xfrm>
            <a:off x="4648200" y="1748425"/>
            <a:ext cx="4038600" cy="4473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B. Homeostatic </a:t>
            </a:r>
            <a:r>
              <a:rPr lang="en-US" sz="3600" b="1" dirty="0" smtClean="0"/>
              <a:t>Imbalance</a:t>
            </a:r>
            <a:endParaRPr lang="en-US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Disturbance of homeostasis or the body’s normal </a:t>
            </a:r>
            <a:r>
              <a:rPr lang="en-US" dirty="0" smtClean="0"/>
              <a:t>equilibrium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As we age, our body’s control systems become less efficient, and our internal environment becomes less and less stable: increases our risk for illness and disease.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A. Gross Anatomy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b="1" dirty="0" smtClean="0"/>
              <a:t>Used to describe the study of body parts visible to the naked eye.</a:t>
            </a:r>
          </a:p>
          <a:p>
            <a:endParaRPr lang="en-US" sz="2400" dirty="0" smtClean="0"/>
          </a:p>
          <a:p>
            <a:r>
              <a:rPr lang="en-US" sz="2400" b="1" dirty="0" smtClean="0"/>
              <a:t>Andreas Vesalius is considered the founder of modern anatomy</a:t>
            </a:r>
            <a:endParaRPr lang="en-US" b="1" dirty="0"/>
          </a:p>
        </p:txBody>
      </p:sp>
      <p:pic>
        <p:nvPicPr>
          <p:cNvPr id="5" name="Picture 5" descr="A02484-1-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857" y="1722438"/>
            <a:ext cx="327528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GROSS ANATOMY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/>
              <a:t>THEN</a:t>
            </a:r>
            <a:endParaRPr lang="en-US" sz="3600" b="1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/>
              <a:t>AND NOW</a:t>
            </a:r>
            <a:endParaRPr lang="en-US" sz="3600" b="1" i="1" dirty="0"/>
          </a:p>
        </p:txBody>
      </p:sp>
      <p:pic>
        <p:nvPicPr>
          <p:cNvPr id="7" name="Picture 7" descr="anatomyless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2675" y="427831"/>
            <a:ext cx="3657600" cy="2743200"/>
          </a:xfrm>
          <a:prstGeom prst="rect">
            <a:avLst/>
          </a:prstGeom>
          <a:noFill/>
        </p:spPr>
      </p:pic>
      <p:pic>
        <p:nvPicPr>
          <p:cNvPr id="8" name="Picture 5" descr="PB12090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9583" y="3427413"/>
            <a:ext cx="4023783" cy="3017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sz="3600" b="1" dirty="0" smtClean="0"/>
              <a:t>1. Approaches of Gross Anatomy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40408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Regional</a:t>
            </a:r>
            <a:r>
              <a:rPr lang="en-US" b="1" dirty="0" smtClean="0"/>
              <a:t> – all structures in one part of the body </a:t>
            </a:r>
            <a:br>
              <a:rPr lang="en-US" b="1" dirty="0" smtClean="0"/>
            </a:br>
            <a:r>
              <a:rPr lang="en-US" b="1" dirty="0" smtClean="0"/>
              <a:t>(such as the abdomen or leg)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i="1" dirty="0" smtClean="0">
                <a:solidFill>
                  <a:schemeClr val="accent1"/>
                </a:solidFill>
              </a:rPr>
              <a:t>Systemic</a:t>
            </a:r>
            <a:r>
              <a:rPr lang="en-US" b="1" dirty="0" smtClean="0"/>
              <a:t> – gross anatomy of the body studied by system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i="1" dirty="0" smtClean="0">
                <a:solidFill>
                  <a:schemeClr val="accent1"/>
                </a:solidFill>
              </a:rPr>
              <a:t>Surface </a:t>
            </a:r>
            <a:r>
              <a:rPr lang="en-US" b="1" dirty="0" smtClean="0"/>
              <a:t>– study of internal structures as they relate to the overlying skin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219200"/>
          </a:xfrm>
        </p:spPr>
        <p:txBody>
          <a:bodyPr/>
          <a:lstStyle/>
          <a:p>
            <a:r>
              <a:rPr lang="en-US" b="1" dirty="0" smtClean="0"/>
              <a:t>B. Microscopic Anatomy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59408"/>
          </a:xfrm>
        </p:spPr>
        <p:txBody>
          <a:bodyPr/>
          <a:lstStyle/>
          <a:p>
            <a:r>
              <a:rPr lang="en-US" b="1" dirty="0" smtClean="0"/>
              <a:t>Deals with structures to small to be seen by the naked eye.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Can be subdivided into:</a:t>
            </a:r>
          </a:p>
          <a:p>
            <a:pPr>
              <a:buNone/>
            </a:pPr>
            <a:r>
              <a:rPr lang="en-US" dirty="0" smtClean="0"/>
              <a:t>	   </a:t>
            </a:r>
            <a:r>
              <a:rPr lang="en-US" sz="2400" b="1" dirty="0" smtClean="0">
                <a:solidFill>
                  <a:schemeClr val="accent1"/>
                </a:solidFill>
              </a:rPr>
              <a:t>(1). </a:t>
            </a:r>
            <a:r>
              <a:rPr lang="en-US" b="1" i="1" dirty="0" smtClean="0"/>
              <a:t>Cytology </a:t>
            </a:r>
            <a:r>
              <a:rPr lang="en-US" dirty="0" smtClean="0"/>
              <a:t>– study of the cell</a:t>
            </a:r>
          </a:p>
          <a:p>
            <a:pPr>
              <a:buNone/>
            </a:pPr>
            <a:r>
              <a:rPr lang="en-US" dirty="0" smtClean="0"/>
              <a:t>	   </a:t>
            </a:r>
            <a:r>
              <a:rPr lang="en-US" sz="2400" b="1" dirty="0" smtClean="0">
                <a:solidFill>
                  <a:schemeClr val="accent1"/>
                </a:solidFill>
              </a:rPr>
              <a:t>(2). </a:t>
            </a:r>
            <a:r>
              <a:rPr lang="en-US" b="1" i="1" dirty="0" smtClean="0"/>
              <a:t>Histology</a:t>
            </a:r>
            <a:r>
              <a:rPr lang="en-US" dirty="0" smtClean="0"/>
              <a:t> – study of tissues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C. Developmental Anatomy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5083208"/>
          </a:xfrm>
        </p:spPr>
        <p:txBody>
          <a:bodyPr/>
          <a:lstStyle/>
          <a:p>
            <a:r>
              <a:rPr lang="en-US" b="1" dirty="0" smtClean="0"/>
              <a:t>Traces structural changes throughout life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Includes: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accent1"/>
                </a:solidFill>
              </a:rPr>
              <a:t>     (1). </a:t>
            </a:r>
            <a:r>
              <a:rPr lang="en-US" b="1" i="1" dirty="0" smtClean="0"/>
              <a:t>Embryology</a:t>
            </a:r>
            <a:r>
              <a:rPr lang="en-US" b="1" dirty="0" smtClean="0"/>
              <a:t> – study of developmental </a:t>
            </a:r>
          </a:p>
          <a:p>
            <a:pPr>
              <a:buNone/>
            </a:pPr>
            <a:r>
              <a:rPr lang="en-US" b="1" dirty="0" smtClean="0"/>
              <a:t>                                  changes of the body </a:t>
            </a:r>
          </a:p>
          <a:p>
            <a:pPr>
              <a:buNone/>
            </a:pPr>
            <a:r>
              <a:rPr lang="en-US" b="1" dirty="0" smtClean="0"/>
              <a:t>                                   before birth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b="1" dirty="0" smtClean="0"/>
              <a:t>III. What is Physiology?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38800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the study of the function of the body’s structural machinery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/>
              <a:t>Derived from two Greek words</a:t>
            </a:r>
          </a:p>
          <a:p>
            <a:pPr lvl="1"/>
            <a:r>
              <a:rPr lang="en-US" b="1" i="1" dirty="0" err="1" smtClean="0"/>
              <a:t>physis</a:t>
            </a:r>
            <a:r>
              <a:rPr lang="en-US" i="1" dirty="0" smtClean="0"/>
              <a:t> </a:t>
            </a:r>
            <a:r>
              <a:rPr lang="en-US" dirty="0" smtClean="0"/>
              <a:t>= nature </a:t>
            </a:r>
          </a:p>
          <a:p>
            <a:pPr lvl="1"/>
            <a:r>
              <a:rPr lang="en-US" b="1" dirty="0" smtClean="0"/>
              <a:t> </a:t>
            </a:r>
            <a:r>
              <a:rPr lang="en-US" b="1" i="1" dirty="0" smtClean="0"/>
              <a:t>logos </a:t>
            </a:r>
            <a:r>
              <a:rPr lang="en-US" dirty="0" smtClean="0"/>
              <a:t>= science or study</a:t>
            </a:r>
          </a:p>
          <a:p>
            <a:pPr lvl="1"/>
            <a:endParaRPr lang="en-US" b="1" dirty="0" smtClean="0"/>
          </a:p>
          <a:p>
            <a:r>
              <a:rPr lang="en-US" b="1" u="sng" dirty="0" smtClean="0"/>
              <a:t>Principle of </a:t>
            </a:r>
            <a:r>
              <a:rPr lang="en-US" b="1" u="sng" dirty="0" err="1" smtClean="0"/>
              <a:t>Complementarity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smtClean="0"/>
              <a:t>- function always reflects structure</a:t>
            </a:r>
          </a:p>
          <a:p>
            <a:pPr>
              <a:buNone/>
            </a:pPr>
            <a:r>
              <a:rPr lang="en-US" i="1" dirty="0" smtClean="0"/>
              <a:t>    - what a structure can do depends on its</a:t>
            </a:r>
          </a:p>
          <a:p>
            <a:pPr>
              <a:buNone/>
            </a:pPr>
            <a:r>
              <a:rPr lang="en-US" i="1" dirty="0" smtClean="0"/>
              <a:t>      specific form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794</TotalTime>
  <Words>1054</Words>
  <Application>Microsoft Office PowerPoint</Application>
  <PresentationFormat>On-screen Show (4:3)</PresentationFormat>
  <Paragraphs>172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Verve</vt:lpstr>
      <vt:lpstr>Chapter #1</vt:lpstr>
      <vt:lpstr>I. What is Anatomy?</vt:lpstr>
      <vt:lpstr>II. Subdivisions of Anatomy</vt:lpstr>
      <vt:lpstr>A. Gross Anatomy</vt:lpstr>
      <vt:lpstr>GROSS ANATOMY</vt:lpstr>
      <vt:lpstr> 1. Approaches of Gross Anatomy</vt:lpstr>
      <vt:lpstr>B. Microscopic Anatomy</vt:lpstr>
      <vt:lpstr>C. Developmental Anatomy</vt:lpstr>
      <vt:lpstr>III. What is Physiology? </vt:lpstr>
      <vt:lpstr>Principle of Complimentarity Blood flows in only one direction because of the structure of the heart!</vt:lpstr>
      <vt:lpstr>IV. Levels of Structural Organization</vt:lpstr>
      <vt:lpstr>Slide 12</vt:lpstr>
      <vt:lpstr>V. Organ Systems</vt:lpstr>
      <vt:lpstr>B. Skeletal System</vt:lpstr>
      <vt:lpstr>C. Muscular System</vt:lpstr>
      <vt:lpstr>D. Nervous System</vt:lpstr>
      <vt:lpstr>E. Endocrine System</vt:lpstr>
      <vt:lpstr>F. Cardiovascular System</vt:lpstr>
      <vt:lpstr>G. Lymphatic System</vt:lpstr>
      <vt:lpstr>H. Respiratory System</vt:lpstr>
      <vt:lpstr>I. Digestive System</vt:lpstr>
      <vt:lpstr>J. Urinary System</vt:lpstr>
      <vt:lpstr>K. Male Reproductive System</vt:lpstr>
      <vt:lpstr>L. Female Reproductive System</vt:lpstr>
      <vt:lpstr>Slide 25</vt:lpstr>
      <vt:lpstr>VI. Necessary Life Functions</vt:lpstr>
      <vt:lpstr>Slide 27</vt:lpstr>
      <vt:lpstr>Slide 28</vt:lpstr>
      <vt:lpstr>VII. Survival Needs</vt:lpstr>
      <vt:lpstr>VIII. Homeostasis</vt:lpstr>
      <vt:lpstr>A. Homeostatic Control Mechanisms</vt:lpstr>
      <vt:lpstr>Slide 32</vt:lpstr>
      <vt:lpstr>1. Negative Feedback Systems</vt:lpstr>
      <vt:lpstr>Slide 34</vt:lpstr>
      <vt:lpstr>Slide 35</vt:lpstr>
      <vt:lpstr>2. Positive Feedback</vt:lpstr>
      <vt:lpstr>B. Homeostatic Imbalance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#1</dc:title>
  <dc:creator>FAZIOA</dc:creator>
  <cp:lastModifiedBy>FAZIOA</cp:lastModifiedBy>
  <cp:revision>48</cp:revision>
  <dcterms:created xsi:type="dcterms:W3CDTF">2012-08-22T17:23:07Z</dcterms:created>
  <dcterms:modified xsi:type="dcterms:W3CDTF">2012-09-04T11:51:02Z</dcterms:modified>
</cp:coreProperties>
</file>